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31"/>
  </p:notesMasterIdLst>
  <p:handoutMasterIdLst>
    <p:handoutMasterId r:id="rId32"/>
  </p:handoutMasterIdLst>
  <p:sldIdLst>
    <p:sldId id="256" r:id="rId4"/>
    <p:sldId id="263" r:id="rId5"/>
    <p:sldId id="624" r:id="rId6"/>
    <p:sldId id="626" r:id="rId7"/>
    <p:sldId id="646" r:id="rId8"/>
    <p:sldId id="631" r:id="rId9"/>
    <p:sldId id="656" r:id="rId10"/>
    <p:sldId id="629" r:id="rId11"/>
    <p:sldId id="632" r:id="rId12"/>
    <p:sldId id="634" r:id="rId13"/>
    <p:sldId id="635" r:id="rId14"/>
    <p:sldId id="636" r:id="rId15"/>
    <p:sldId id="627" r:id="rId16"/>
    <p:sldId id="621" r:id="rId17"/>
    <p:sldId id="648" r:id="rId18"/>
    <p:sldId id="649" r:id="rId19"/>
    <p:sldId id="650" r:id="rId20"/>
    <p:sldId id="647" r:id="rId21"/>
    <p:sldId id="651" r:id="rId22"/>
    <p:sldId id="652" r:id="rId23"/>
    <p:sldId id="653" r:id="rId24"/>
    <p:sldId id="654" r:id="rId25"/>
    <p:sldId id="655" r:id="rId26"/>
    <p:sldId id="639" r:id="rId27"/>
    <p:sldId id="640" r:id="rId28"/>
    <p:sldId id="637" r:id="rId29"/>
    <p:sldId id="259"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75585"/>
  </p:normalViewPr>
  <p:slideViewPr>
    <p:cSldViewPr snapToGrid="0" snapToObjects="1">
      <p:cViewPr varScale="1">
        <p:scale>
          <a:sx n="60" d="100"/>
          <a:sy n="60" d="100"/>
        </p:scale>
        <p:origin x="176" y="2328"/>
      </p:cViewPr>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6/25/19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on logical partitions is the IBM Secure Service Container technology, which takes workload isolation to the next level by providing a secure computing environment for container-based applications.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Isolated tenant net􏰎 works leverage Calico (a network policy service for Kubernetes clusters) to improve performance and network isolation inside clusters. </a:t>
            </a:r>
            <a:endParaRPr lang="en-US" dirty="0"/>
          </a:p>
          <a:p>
            <a:endParaRPr lang="en-US" dirty="0"/>
          </a:p>
          <a:p>
            <a:endParaRPr lang="en-US" dirty="0"/>
          </a:p>
          <a:p>
            <a:r>
              <a:rPr lang="en-US" dirty="0" err="1"/>
              <a:t>Sysdig</a:t>
            </a:r>
            <a:r>
              <a:rPr lang="en-US" dirty="0"/>
              <a:t>  Get operational visibility into Kubernetes-based applications, services and platforms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these hardware solutions available to the blockchain software, the Go language used to implement the blockchain Hyperledger Fabric has been ported and optimized for use on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214083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HLF WRITTEN in GO</a:t>
            </a:r>
          </a:p>
        </p:txBody>
      </p:sp>
      <p:sp>
        <p:nvSpPr>
          <p:cNvPr id="4" name="Slide Number Placeholder 3"/>
          <p:cNvSpPr>
            <a:spLocks noGrp="1"/>
          </p:cNvSpPr>
          <p:nvPr>
            <p:ph type="sldNum" sz="quarter" idx="5"/>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359755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endParaRPr lang="en-US" dirty="0"/>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13</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1701356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335992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2249869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collection with marble pricing info</a:t>
            </a:r>
          </a:p>
          <a:p>
            <a:r>
              <a:rPr lang="en-US" dirty="0"/>
              <a:t>Sent to 1 peer</a:t>
            </a:r>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303536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endParaRPr lang="en-US" dirty="0"/>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r>
              <a:rPr lang="en-US" dirty="0"/>
              <a:t>IBM Blockchain Platform will have support for HSM in 3Q.</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3314822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a:t>
            </a:r>
          </a:p>
          <a:p>
            <a:endParaRPr lang="en-US" dirty="0"/>
          </a:p>
          <a:p>
            <a:r>
              <a:rPr lang="en-US" dirty="0"/>
              <a:t>Endorsing peer sends proposal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295782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p>
          <a:p>
            <a:endParaRPr lang="en-US" dirty="0"/>
          </a:p>
          <a:p>
            <a:r>
              <a:rPr lang="en-US" dirty="0"/>
              <a:t>Missing private data </a:t>
            </a:r>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220663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214619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br>
              <a:rPr lang="en-US" dirty="0">
                <a:solidFill>
                  <a:schemeClr val="bg1"/>
                </a:solidFill>
              </a:rPr>
            </a:br>
            <a:r>
              <a:rPr lang="en-US" dirty="0">
                <a:solidFill>
                  <a:schemeClr val="bg1"/>
                </a:solidFill>
              </a:rPr>
              <a:t>https://</a:t>
            </a:r>
            <a:r>
              <a:rPr lang="en-US" dirty="0" err="1">
                <a:solidFill>
                  <a:schemeClr val="bg1"/>
                </a:solidFill>
              </a:rPr>
              <a:t>hyperledger-fabric.readthedocs.io</a:t>
            </a:r>
            <a:r>
              <a:rPr lang="en-US" dirty="0">
                <a:solidFill>
                  <a:schemeClr val="bg1"/>
                </a:solidFill>
              </a:rPr>
              <a:t>/</a:t>
            </a:r>
            <a:r>
              <a:rPr lang="en-US" dirty="0" err="1">
                <a:solidFill>
                  <a:schemeClr val="bg1"/>
                </a:solidFill>
              </a:rPr>
              <a:t>en</a:t>
            </a:r>
            <a:r>
              <a:rPr lang="en-US" dirty="0">
                <a:solidFill>
                  <a:schemeClr val="bg1"/>
                </a:solidFill>
              </a:rPr>
              <a:t>/release-1.4/</a:t>
            </a:r>
            <a:r>
              <a:rPr lang="en-US" dirty="0" err="1">
                <a:solidFill>
                  <a:schemeClr val="bg1"/>
                </a:solidFill>
              </a:rPr>
              <a:t>private_data_tutorial.html</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837864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winner of the first Call for Code Global Award received $200,000, open source project support from The Linux Foundation</a:t>
            </a:r>
          </a:p>
        </p:txBody>
      </p:sp>
      <p:sp>
        <p:nvSpPr>
          <p:cNvPr id="4" name="Slide Number Placeholder 3"/>
          <p:cNvSpPr>
            <a:spLocks noGrp="1"/>
          </p:cNvSpPr>
          <p:nvPr>
            <p:ph type="sldNum" sz="quarter" idx="5"/>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Consurtium</a:t>
            </a:r>
            <a:endParaRPr lang="en-US" dirty="0"/>
          </a:p>
          <a:p>
            <a:r>
              <a:rPr lang="en-US" dirty="0"/>
              <a:t>Nature of blockchain</a:t>
            </a:r>
          </a:p>
          <a:p>
            <a:r>
              <a:rPr lang="en-US" dirty="0"/>
              <a:t>Privacy</a:t>
            </a:r>
          </a:p>
          <a:p>
            <a:endParaRPr lang="en-US" dirty="0"/>
          </a:p>
          <a:p>
            <a:endParaRPr lang="en-US" dirty="0"/>
          </a:p>
          <a:p>
            <a:endParaRPr lang="en-US" dirty="0"/>
          </a:p>
          <a:p>
            <a:r>
              <a:rPr lang="en-US" dirty="0"/>
              <a:t>External</a:t>
            </a:r>
          </a:p>
          <a:p>
            <a:r>
              <a:rPr lang="en-US" dirty="0"/>
              <a:t>Hackers – indication of environment/cloud/datacenter setup </a:t>
            </a:r>
            <a:r>
              <a:rPr lang="en-US" dirty="0" err="1"/>
              <a:t>wrt</a:t>
            </a:r>
            <a:r>
              <a:rPr lang="en-US" dirty="0"/>
              <a:t> security </a:t>
            </a:r>
          </a:p>
          <a:p>
            <a:r>
              <a:rPr lang="en-US" dirty="0"/>
              <a:t>Industrial Espionage, bored summer vacation</a:t>
            </a:r>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651737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a:p>
        </p:txBody>
      </p:sp>
    </p:spTree>
    <p:extLst>
      <p:ext uri="{BB962C8B-B14F-4D97-AF65-F5344CB8AC3E}">
        <p14:creationId xmlns:p14="http://schemas.microsoft.com/office/powerpoint/2010/main" val="48381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6</a:t>
            </a:fld>
            <a:endParaRPr lang="en-US"/>
          </a:p>
        </p:txBody>
      </p:sp>
    </p:spTree>
    <p:extLst>
      <p:ext uri="{BB962C8B-B14F-4D97-AF65-F5344CB8AC3E}">
        <p14:creationId xmlns:p14="http://schemas.microsoft.com/office/powerpoint/2010/main" val="2614322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 next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 dirty="0" err="1"/>
              <a:t>ou</a:t>
            </a:r>
            <a:r>
              <a:rPr lang="en" dirty="0"/>
              <a:t> have Developed your first Hyperledger Fabric application How to get it into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
            </a:r>
            <a:r>
              <a:rPr lang="en" dirty="0"/>
              <a:t>any options now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t>
            </a:r>
            <a:r>
              <a:rPr lang="en" dirty="0" err="1"/>
              <a:t>ust</a:t>
            </a:r>
            <a:r>
              <a:rPr lang="en" dirty="0"/>
              <a:t> </a:t>
            </a:r>
            <a:r>
              <a:rPr lang="en" dirty="0" err="1"/>
              <a:t>annou</a:t>
            </a:r>
            <a:r>
              <a:rPr lang="en-US" dirty="0"/>
              <a:t>n</a:t>
            </a:r>
            <a:r>
              <a:rPr lang="en" dirty="0" err="1"/>
              <a:t>ce</a:t>
            </a:r>
            <a:r>
              <a:rPr lang="en" dirty="0"/>
              <a:t> IBP anywhere!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A full-stack cloud platform that spans public, private and hybrid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IBM cloud – </a:t>
            </a:r>
            <a:r>
              <a:rPr lang="en" dirty="0" err="1"/>
              <a:t>reliabily</a:t>
            </a:r>
            <a:r>
              <a:rPr lang="en" dirty="0"/>
              <a:t> – </a:t>
            </a:r>
            <a:r>
              <a:rPr lang="en" dirty="0" err="1"/>
              <a:t>scalabil</a:t>
            </a:r>
            <a:r>
              <a:rPr lang="en-US" dirty="0"/>
              <a:t>it</a:t>
            </a:r>
            <a:r>
              <a:rPr lang="en" dirty="0"/>
              <a:t>y – speed – IBM Garage / Consulting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Build with a robust suite of advanced data and AI tools, and draw on deep industry expertise to help you on your journey 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Hybrid Cloud on IBM Z</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a:p>
        </p:txBody>
      </p:sp>
    </p:spTree>
    <p:extLst>
      <p:ext uri="{BB962C8B-B14F-4D97-AF65-F5344CB8AC3E}">
        <p14:creationId xmlns:p14="http://schemas.microsoft.com/office/powerpoint/2010/main" val="105514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8</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9</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firmware virtualization of logical partitions (LPARs)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10</a:t>
            </a:fld>
            <a:endParaRPr lang="en-US"/>
          </a:p>
        </p:txBody>
      </p:sp>
    </p:spTree>
    <p:extLst>
      <p:ext uri="{BB962C8B-B14F-4D97-AF65-F5344CB8AC3E}">
        <p14:creationId xmlns:p14="http://schemas.microsoft.com/office/powerpoint/2010/main" val="1425069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tiff"/><Relationship Id="rId2" Type="http://schemas.openxmlformats.org/officeDocument/2006/relationships/slideLayout" Target="../slideLayouts/slideLayout20.xml"/><Relationship Id="rId1" Type="http://schemas.openxmlformats.org/officeDocument/2006/relationships/tags" Target="../tags/tag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bit.ly/2xf0Pv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hyperlink" Target="https://searchsecurity.techtarget.com/news/252460033/Chris-Wysopal-talks-blockchain-hype-and-realistic-uses" TargetMode="External"/><Relationship Id="rId3" Type="http://schemas.openxmlformats.org/officeDocument/2006/relationships/hyperlink" Target="https://developer.ibm.com/" TargetMode="External"/><Relationship Id="rId7" Type="http://schemas.openxmlformats.org/officeDocument/2006/relationships/hyperlink" Target="https://www.hyperledger.org/blog/2018/02/07/hyperledger-fabric-1-0-release-process"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ibm.com/cloud/sysdig" TargetMode="External"/><Relationship Id="rId5" Type="http://schemas.openxmlformats.org/officeDocument/2006/relationships/hyperlink" Target="https://developer.ibm.com/patterns/storing-private-data-off-chain-using-blockchain-think-healthcare-use-case" TargetMode="External"/><Relationship Id="rId4" Type="http://schemas.openxmlformats.org/officeDocument/2006/relationships/hyperlink" Target="https://developer.ibm.com/patterns/build-first-private-blockchain-network-interplanetary-file-syste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4.xml"/><Relationship Id="rId4" Type="http://schemas.openxmlformats.org/officeDocument/2006/relationships/hyperlink" Target="https://bit.ly/2xf0PvK" TargetMode="Externa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FC3995-7BB8-B448-A7C6-D67056FDE0BA}"/>
              </a:ext>
            </a:extLst>
          </p:cNvPr>
          <p:cNvSpPr/>
          <p:nvPr/>
        </p:nvSpPr>
        <p:spPr>
          <a:xfrm>
            <a:off x="133344" y="6297008"/>
            <a:ext cx="1336775" cy="321179"/>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20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2927888"/>
            <a:ext cx="9131030" cy="3909250"/>
          </a:xfrm>
        </p:spPr>
        <p:txBody>
          <a:bodyPr/>
          <a:lstStyle/>
          <a:p>
            <a:endParaRPr lang="en-US" sz="1800" b="1" dirty="0"/>
          </a:p>
          <a:p>
            <a:r>
              <a:rPr lang="en-US" sz="1800" b="1" dirty="0"/>
              <a:t>Grant Steinfeld</a:t>
            </a:r>
            <a:r>
              <a:rPr lang="en-US" sz="1800" b="1" baseline="30000" dirty="0"/>
              <a:t>1</a:t>
            </a:r>
            <a:endParaRPr lang="en-US" sz="1800" b="1" dirty="0"/>
          </a:p>
          <a:p>
            <a:pPr>
              <a:lnSpc>
                <a:spcPct val="150000"/>
              </a:lnSpc>
            </a:pPr>
            <a:r>
              <a:rPr lang="en-US" sz="1800" baseline="30000" dirty="0"/>
              <a:t>1 </a:t>
            </a:r>
            <a:r>
              <a:rPr lang="en-US" sz="1800" dirty="0"/>
              <a:t>Developer Advocate – Blockchain and Java, IBM</a:t>
            </a:r>
            <a:br>
              <a:rPr lang="en-US" sz="1800" dirty="0"/>
            </a:br>
            <a:r>
              <a:rPr lang="en-US" sz="1800" dirty="0"/>
              <a:t>@</a:t>
            </a:r>
            <a:r>
              <a:rPr lang="en-US" sz="1800" dirty="0" err="1"/>
              <a:t>gsteinfeld</a:t>
            </a:r>
            <a:r>
              <a:rPr lang="en-US" sz="1800" dirty="0"/>
              <a:t> </a:t>
            </a:r>
          </a:p>
          <a:p>
            <a:pPr>
              <a:lnSpc>
                <a:spcPct val="150000"/>
              </a:lnSpc>
            </a:pPr>
            <a:r>
              <a:rPr lang="en-US" sz="1800" dirty="0"/>
              <a:t> </a:t>
            </a:r>
            <a:br>
              <a:rPr lang="en-US" sz="1800" dirty="0"/>
            </a:br>
            <a:r>
              <a:rPr lang="en-US" sz="1800" dirty="0"/>
              <a:t>				</a:t>
            </a:r>
            <a:r>
              <a:rPr lang="en-US" sz="4000" dirty="0">
                <a:solidFill>
                  <a:schemeClr val="accent3"/>
                </a:solidFill>
                <a:latin typeface="IBM Plex Sans" charset="0"/>
                <a:hlinkClick r:id="rId4"/>
              </a:rPr>
              <a:t>https://bit.ly/2xf0PvK</a:t>
            </a:r>
            <a:endParaRPr lang="en-US" sz="4000" dirty="0"/>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3139239"/>
            <a:ext cx="11873753" cy="1750181"/>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18770" y="2431353"/>
            <a:ext cx="3564229" cy="707886"/>
          </a:xfrm>
          <a:prstGeom prst="rect">
            <a:avLst/>
          </a:prstGeom>
          <a:noFill/>
        </p:spPr>
        <p:txBody>
          <a:bodyPr wrap="square" rtlCol="0">
            <a:spAutoFit/>
          </a:bodyPr>
          <a:lstStyle/>
          <a:p>
            <a:r>
              <a:rPr lang="en-US" sz="4000" dirty="0">
                <a:solidFill>
                  <a:schemeClr val="accent1"/>
                </a:solidFill>
              </a:rPr>
              <a:t>Workshop</a:t>
            </a:r>
            <a:endParaRPr lang="en-US" sz="4000" dirty="0"/>
          </a:p>
        </p:txBody>
      </p:sp>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5"/>
          <a:stretch>
            <a:fillRect/>
          </a:stretch>
        </p:blipFill>
        <p:spPr>
          <a:xfrm>
            <a:off x="7151807" y="3827206"/>
            <a:ext cx="2801045" cy="781344"/>
          </a:xfrm>
          <a:prstGeom prst="rect">
            <a:avLst/>
          </a:prstGeom>
        </p:spPr>
      </p:pic>
      <p:pic>
        <p:nvPicPr>
          <p:cNvPr id="12" name="Picture 11">
            <a:extLst>
              <a:ext uri="{FF2B5EF4-FFF2-40B4-BE49-F238E27FC236}">
                <a16:creationId xmlns:a16="http://schemas.microsoft.com/office/drawing/2014/main" id="{A0B901C2-E5A0-054B-B8CE-0ACD29E57F73}"/>
              </a:ext>
            </a:extLst>
          </p:cNvPr>
          <p:cNvPicPr>
            <a:picLocks noChangeAspect="1"/>
          </p:cNvPicPr>
          <p:nvPr/>
        </p:nvPicPr>
        <p:blipFill>
          <a:blip r:embed="rId6"/>
          <a:stretch>
            <a:fillRect/>
          </a:stretch>
        </p:blipFill>
        <p:spPr>
          <a:xfrm>
            <a:off x="9142160" y="5022618"/>
            <a:ext cx="2186607" cy="1269149"/>
          </a:xfrm>
          <a:prstGeom prst="rect">
            <a:avLst/>
          </a:prstGeom>
        </p:spPr>
      </p:pic>
      <p:pic>
        <p:nvPicPr>
          <p:cNvPr id="8" name="Picture 7">
            <a:extLst>
              <a:ext uri="{FF2B5EF4-FFF2-40B4-BE49-F238E27FC236}">
                <a16:creationId xmlns:a16="http://schemas.microsoft.com/office/drawing/2014/main" id="{B4F4CF38-2A43-B54A-B897-316BB0911F72}"/>
              </a:ext>
            </a:extLst>
          </p:cNvPr>
          <p:cNvPicPr>
            <a:picLocks noChangeAspect="1"/>
          </p:cNvPicPr>
          <p:nvPr/>
        </p:nvPicPr>
        <p:blipFill>
          <a:blip r:embed="rId7"/>
          <a:stretch>
            <a:fillRect/>
          </a:stretch>
        </p:blipFill>
        <p:spPr>
          <a:xfrm>
            <a:off x="1104434" y="5390067"/>
            <a:ext cx="901700" cy="901700"/>
          </a:xfrm>
          <a:prstGeom prst="rect">
            <a:avLst/>
          </a:prstGeom>
        </p:spPr>
      </p:pic>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a:solidFill>
            <a:schemeClr val="bg2"/>
          </a:solidFill>
        </p:spPr>
        <p:txBody>
          <a:bodyPr/>
          <a:lstStyle/>
          <a:p>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10</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Firmware ensures separation of running systems/VM’s on the same physical machine.</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747794" y="816429"/>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9" name="Content Placeholder 8">
            <a:extLst>
              <a:ext uri="{FF2B5EF4-FFF2-40B4-BE49-F238E27FC236}">
                <a16:creationId xmlns:a16="http://schemas.microsoft.com/office/drawing/2014/main" id="{EEB4685F-F3A0-3849-A275-ECF5CD16CB82}"/>
              </a:ext>
            </a:extLst>
          </p:cNvPr>
          <p:cNvPicPr>
            <a:picLocks noChangeAspect="1"/>
          </p:cNvPicPr>
          <p:nvPr/>
        </p:nvPicPr>
        <p:blipFill>
          <a:blip r:embed="rId3"/>
          <a:stretch>
            <a:fillRect/>
          </a:stretch>
        </p:blipFill>
        <p:spPr>
          <a:xfrm>
            <a:off x="6230322" y="3659925"/>
            <a:ext cx="3764577" cy="3017521"/>
          </a:xfrm>
          <a:prstGeom prst="rect">
            <a:avLst/>
          </a:prstGeom>
          <a:solidFill>
            <a:schemeClr val="accent2"/>
          </a:solidFill>
        </p:spPr>
      </p:pic>
      <p:sp>
        <p:nvSpPr>
          <p:cNvPr id="10" name="TextBox 9">
            <a:extLst>
              <a:ext uri="{FF2B5EF4-FFF2-40B4-BE49-F238E27FC236}">
                <a16:creationId xmlns:a16="http://schemas.microsoft.com/office/drawing/2014/main" id="{D75E5937-F2EF-354D-B5D7-98B58CFF4F10}"/>
              </a:ext>
            </a:extLst>
          </p:cNvPr>
          <p:cNvSpPr txBox="1"/>
          <p:nvPr/>
        </p:nvSpPr>
        <p:spPr>
          <a:xfrm>
            <a:off x="8259157" y="6121392"/>
            <a:ext cx="3740126" cy="646331"/>
          </a:xfrm>
          <a:prstGeom prst="rect">
            <a:avLst/>
          </a:prstGeom>
          <a:noFill/>
        </p:spPr>
        <p:txBody>
          <a:bodyPr wrap="none" rtlCol="0">
            <a:spAutoFit/>
          </a:bodyPr>
          <a:lstStyle/>
          <a:p>
            <a:r>
              <a:rPr lang="en-US" dirty="0"/>
              <a:t>Hardware Security Module (HSMs)</a:t>
            </a:r>
          </a:p>
          <a:p>
            <a:endParaRPr lang="en-US" dirty="0"/>
          </a:p>
        </p:txBody>
      </p:sp>
    </p:spTree>
    <p:extLst>
      <p:ext uri="{BB962C8B-B14F-4D97-AF65-F5344CB8AC3E}">
        <p14:creationId xmlns:p14="http://schemas.microsoft.com/office/powerpoint/2010/main" val="355753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br>
              <a:rPr lang="en-US" dirty="0"/>
            </a:br>
            <a:r>
              <a:rPr lang="en-US" dirty="0"/>
              <a:t>IBM Cloud IKS + </a:t>
            </a:r>
            <a:r>
              <a:rPr lang="en-US" dirty="0" err="1"/>
              <a:t>Sysdig</a:t>
            </a:r>
            <a:r>
              <a:rPr lang="en-US" dirty="0"/>
              <a:t> alerts</a:t>
            </a:r>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11</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IBM Secure Service Container </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Takes workload isolation to next level!</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Isolated tenants – Calico </a:t>
            </a:r>
          </a:p>
          <a:p>
            <a:endParaRPr lang="en-US" dirty="0"/>
          </a:p>
          <a:p>
            <a:r>
              <a:rPr lang="en-US" dirty="0"/>
              <a:t>Kubernetes Cluster + Isolation befits of Mainframe hardware</a:t>
            </a:r>
          </a:p>
        </p:txBody>
      </p:sp>
      <p:pic>
        <p:nvPicPr>
          <p:cNvPr id="12" name="Picture 11">
            <a:extLst>
              <a:ext uri="{FF2B5EF4-FFF2-40B4-BE49-F238E27FC236}">
                <a16:creationId xmlns:a16="http://schemas.microsoft.com/office/drawing/2014/main" id="{87DD7714-2F0C-E54A-B8FF-67A5BEECA852}"/>
              </a:ext>
            </a:extLst>
          </p:cNvPr>
          <p:cNvPicPr>
            <a:picLocks noChangeAspect="1"/>
          </p:cNvPicPr>
          <p:nvPr/>
        </p:nvPicPr>
        <p:blipFill>
          <a:blip r:embed="rId3"/>
          <a:stretch>
            <a:fillRect/>
          </a:stretch>
        </p:blipFill>
        <p:spPr>
          <a:xfrm>
            <a:off x="7837714" y="4337184"/>
            <a:ext cx="4277178" cy="2420336"/>
          </a:xfrm>
          <a:prstGeom prst="rect">
            <a:avLst/>
          </a:prstGeom>
        </p:spPr>
      </p:pic>
      <p:sp>
        <p:nvSpPr>
          <p:cNvPr id="4" name="Content Placeholder 3">
            <a:extLst>
              <a:ext uri="{FF2B5EF4-FFF2-40B4-BE49-F238E27FC236}">
                <a16:creationId xmlns:a16="http://schemas.microsoft.com/office/drawing/2014/main" id="{6FD49BEA-20EE-6B45-9C92-58F8D8E78661}"/>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964937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 </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12</a:t>
            </a:fld>
            <a:endParaRPr lang="en-US"/>
          </a:p>
        </p:txBody>
      </p:sp>
    </p:spTree>
    <p:extLst>
      <p:ext uri="{BB962C8B-B14F-4D97-AF65-F5344CB8AC3E}">
        <p14:creationId xmlns:p14="http://schemas.microsoft.com/office/powerpoint/2010/main" val="3445871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58EFCC-7BA0-8543-8472-0C2B0FF3D232}"/>
              </a:ext>
            </a:extLst>
          </p:cNvPr>
          <p:cNvPicPr>
            <a:picLocks noChangeAspect="1"/>
          </p:cNvPicPr>
          <p:nvPr/>
        </p:nvPicPr>
        <p:blipFill>
          <a:blip r:embed="rId3"/>
          <a:stretch>
            <a:fillRect/>
          </a:stretch>
        </p:blipFill>
        <p:spPr>
          <a:xfrm>
            <a:off x="1866900" y="2152120"/>
            <a:ext cx="8826500" cy="4964907"/>
          </a:xfrm>
          <a:prstGeom prst="rect">
            <a:avLst/>
          </a:prstGeom>
        </p:spPr>
      </p:pic>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a:xfrm>
            <a:off x="6096000" y="-24937"/>
            <a:ext cx="6096000" cy="2248364"/>
          </a:xfrm>
        </p:spPr>
        <p:txBody>
          <a:bodyPr/>
          <a:lstStyle/>
          <a:p>
            <a:r>
              <a:rPr lang="en-US" b="1" u="sng" dirty="0" err="1">
                <a:solidFill>
                  <a:schemeClr val="bg1"/>
                </a:solidFill>
              </a:rPr>
              <a:t>Offchain</a:t>
            </a:r>
            <a:r>
              <a:rPr lang="en-US" b="1" u="sng" dirty="0">
                <a:solidFill>
                  <a:schemeClr val="bg1"/>
                </a:solidFill>
              </a:rPr>
              <a:t> -&gt; </a:t>
            </a:r>
            <a:r>
              <a:rPr lang="en-US" b="1" u="sng" dirty="0" err="1">
                <a:solidFill>
                  <a:schemeClr val="bg1"/>
                </a:solidFill>
              </a:rPr>
              <a:t>SideDB</a:t>
            </a:r>
            <a:r>
              <a:rPr lang="en-US" b="1" u="sng" dirty="0">
                <a:solidFill>
                  <a:schemeClr val="bg1"/>
                </a:solidFill>
              </a:rPr>
              <a:t> </a:t>
            </a: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a:xfrm>
            <a:off x="0" y="0"/>
            <a:ext cx="6095999" cy="2223427"/>
          </a:xfrm>
        </p:spPr>
        <p:txBody>
          <a:bodyPr/>
          <a:lstStyle/>
          <a:p>
            <a:r>
              <a:rPr lang="en-US" sz="3733" dirty="0"/>
              <a:t>Private Data Collections</a:t>
            </a:r>
          </a:p>
        </p:txBody>
      </p:sp>
    </p:spTree>
    <p:extLst>
      <p:ext uri="{BB962C8B-B14F-4D97-AF65-F5344CB8AC3E}">
        <p14:creationId xmlns:p14="http://schemas.microsoft.com/office/powerpoint/2010/main" val="190552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15</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16</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222599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17</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a:blip r:embed="rId3"/>
          <a:stretch>
            <a:fillRect/>
          </a:stretch>
        </p:blipFill>
        <p:spPr>
          <a:xfrm>
            <a:off x="1555271" y="1094331"/>
            <a:ext cx="9364980" cy="5628693"/>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3 steps</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18</a:t>
            </a:fld>
            <a:endParaRPr lang="en-US"/>
          </a:p>
        </p:txBody>
      </p:sp>
      <p:pic>
        <p:nvPicPr>
          <p:cNvPr id="6" name="Picture 5">
            <a:extLst>
              <a:ext uri="{FF2B5EF4-FFF2-40B4-BE49-F238E27FC236}">
                <a16:creationId xmlns:a16="http://schemas.microsoft.com/office/drawing/2014/main" id="{8337BB01-BCAE-DD4A-8EEF-050D88F11BA1}"/>
              </a:ext>
            </a:extLst>
          </p:cNvPr>
          <p:cNvPicPr>
            <a:picLocks noChangeAspect="1"/>
          </p:cNvPicPr>
          <p:nvPr/>
        </p:nvPicPr>
        <p:blipFill>
          <a:blip r:embed="rId3"/>
          <a:stretch>
            <a:fillRect/>
          </a:stretch>
        </p:blipFill>
        <p:spPr>
          <a:xfrm>
            <a:off x="-165100" y="-232469"/>
            <a:ext cx="12611099" cy="7302302"/>
          </a:xfrm>
          <a:prstGeom prst="rect">
            <a:avLst/>
          </a:prstGeom>
        </p:spPr>
      </p:pic>
    </p:spTree>
    <p:extLst>
      <p:ext uri="{BB962C8B-B14F-4D97-AF65-F5344CB8AC3E}">
        <p14:creationId xmlns:p14="http://schemas.microsoft.com/office/powerpoint/2010/main" val="2862583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Flow – Step 2a</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5" name="Picture 4">
            <a:extLst>
              <a:ext uri="{FF2B5EF4-FFF2-40B4-BE49-F238E27FC236}">
                <a16:creationId xmlns:a16="http://schemas.microsoft.com/office/drawing/2014/main" id="{64A76FFB-9A5F-634E-A6D4-EFBC8D359699}"/>
              </a:ext>
            </a:extLst>
          </p:cNvPr>
          <p:cNvPicPr>
            <a:picLocks noChangeAspect="1"/>
          </p:cNvPicPr>
          <p:nvPr/>
        </p:nvPicPr>
        <p:blipFill rotWithShape="1">
          <a:blip r:embed="rId3"/>
          <a:srcRect l="14" r="-42" b="9335"/>
          <a:stretch/>
        </p:blipFill>
        <p:spPr>
          <a:xfrm>
            <a:off x="-460943" y="-139700"/>
            <a:ext cx="13000415" cy="6997700"/>
          </a:xfrm>
          <a:prstGeom prst="rect">
            <a:avLst/>
          </a:prstGeom>
        </p:spPr>
      </p:pic>
    </p:spTree>
    <p:extLst>
      <p:ext uri="{BB962C8B-B14F-4D97-AF65-F5344CB8AC3E}">
        <p14:creationId xmlns:p14="http://schemas.microsoft.com/office/powerpoint/2010/main" val="615812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Hyperledger Fabric </a:t>
            </a:r>
            <a:r>
              <a:rPr lang="en-US" sz="6000" dirty="0">
                <a:solidFill>
                  <a:schemeClr val="accent3"/>
                </a:solidFill>
                <a:latin typeface="IBM Plex Sans" charset="0"/>
              </a:rPr>
              <a:t>   </a:t>
            </a:r>
            <a:r>
              <a:rPr lang="en-US" sz="6000" dirty="0"/>
              <a:t>permissioned</a:t>
            </a:r>
            <a:br>
              <a:rPr lang="en-US" sz="6000" dirty="0"/>
            </a:br>
            <a:r>
              <a:rPr lang="en-US" sz="6000" dirty="0"/>
              <a:t>      private blockchains</a:t>
            </a:r>
            <a:br>
              <a:rPr lang="en-US" sz="6000" dirty="0"/>
            </a:br>
            <a:br>
              <a:rPr lang="en-US" sz="6000" dirty="0"/>
            </a:br>
            <a:r>
              <a:rPr lang="en-US" sz="6000" dirty="0">
                <a:solidFill>
                  <a:schemeClr val="accent3"/>
                </a:solidFill>
                <a:latin typeface="IBM Plex Sans" charset="0"/>
              </a:rPr>
              <a:t>Trust</a:t>
            </a: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Flow 2b</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20</a:t>
            </a:fld>
            <a:endParaRPr lang="en-US"/>
          </a:p>
        </p:txBody>
      </p:sp>
      <p:pic>
        <p:nvPicPr>
          <p:cNvPr id="5" name="Picture 4">
            <a:extLst>
              <a:ext uri="{FF2B5EF4-FFF2-40B4-BE49-F238E27FC236}">
                <a16:creationId xmlns:a16="http://schemas.microsoft.com/office/drawing/2014/main" id="{73B70C32-4008-8540-8664-7D50D1573EFD}"/>
              </a:ext>
            </a:extLst>
          </p:cNvPr>
          <p:cNvPicPr>
            <a:picLocks noChangeAspect="1"/>
          </p:cNvPicPr>
          <p:nvPr/>
        </p:nvPicPr>
        <p:blipFill>
          <a:blip r:embed="rId3"/>
          <a:stretch>
            <a:fillRect/>
          </a:stretch>
        </p:blipFill>
        <p:spPr>
          <a:xfrm>
            <a:off x="-559951" y="-812799"/>
            <a:ext cx="13311902" cy="7883530"/>
          </a:xfrm>
          <a:prstGeom prst="rect">
            <a:avLst/>
          </a:prstGeom>
        </p:spPr>
      </p:pic>
    </p:spTree>
    <p:extLst>
      <p:ext uri="{BB962C8B-B14F-4D97-AF65-F5344CB8AC3E}">
        <p14:creationId xmlns:p14="http://schemas.microsoft.com/office/powerpoint/2010/main" val="2766740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21</a:t>
            </a:fld>
            <a:endParaRPr lang="en-US"/>
          </a:p>
        </p:txBody>
      </p:sp>
      <p:pic>
        <p:nvPicPr>
          <p:cNvPr id="5" name="Picture 4">
            <a:extLst>
              <a:ext uri="{FF2B5EF4-FFF2-40B4-BE49-F238E27FC236}">
                <a16:creationId xmlns:a16="http://schemas.microsoft.com/office/drawing/2014/main" id="{8E47D6ED-2F0F-414A-9821-95960FA602FC}"/>
              </a:ext>
            </a:extLst>
          </p:cNvPr>
          <p:cNvPicPr>
            <a:picLocks noChangeAspect="1"/>
          </p:cNvPicPr>
          <p:nvPr/>
        </p:nvPicPr>
        <p:blipFill>
          <a:blip r:embed="rId3"/>
          <a:stretch>
            <a:fillRect/>
          </a:stretch>
        </p:blipFill>
        <p:spPr>
          <a:xfrm>
            <a:off x="-184150" y="-541085"/>
            <a:ext cx="13347700" cy="7940170"/>
          </a:xfrm>
          <a:prstGeom prst="rect">
            <a:avLst/>
          </a:prstGeom>
        </p:spPr>
      </p:pic>
    </p:spTree>
    <p:extLst>
      <p:ext uri="{BB962C8B-B14F-4D97-AF65-F5344CB8AC3E}">
        <p14:creationId xmlns:p14="http://schemas.microsoft.com/office/powerpoint/2010/main" val="419184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6" name="Picture 5">
            <a:extLst>
              <a:ext uri="{FF2B5EF4-FFF2-40B4-BE49-F238E27FC236}">
                <a16:creationId xmlns:a16="http://schemas.microsoft.com/office/drawing/2014/main" id="{E5301E56-97F7-984B-A424-351F16149C1B}"/>
              </a:ext>
            </a:extLst>
          </p:cNvPr>
          <p:cNvPicPr>
            <a:picLocks noChangeAspect="1"/>
          </p:cNvPicPr>
          <p:nvPr/>
        </p:nvPicPr>
        <p:blipFill>
          <a:blip r:embed="rId3"/>
          <a:stretch>
            <a:fillRect/>
          </a:stretch>
        </p:blipFill>
        <p:spPr>
          <a:xfrm>
            <a:off x="0" y="-317500"/>
            <a:ext cx="12908860" cy="7670800"/>
          </a:xfrm>
          <a:prstGeom prst="rect">
            <a:avLst/>
          </a:prstGeom>
        </p:spPr>
      </p:pic>
    </p:spTree>
    <p:extLst>
      <p:ext uri="{BB962C8B-B14F-4D97-AF65-F5344CB8AC3E}">
        <p14:creationId xmlns:p14="http://schemas.microsoft.com/office/powerpoint/2010/main" val="3223321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23</a:t>
            </a:fld>
            <a:endParaRPr lang="en-US"/>
          </a:p>
        </p:txBody>
      </p:sp>
      <p:pic>
        <p:nvPicPr>
          <p:cNvPr id="5" name="Picture 4">
            <a:extLst>
              <a:ext uri="{FF2B5EF4-FFF2-40B4-BE49-F238E27FC236}">
                <a16:creationId xmlns:a16="http://schemas.microsoft.com/office/drawing/2014/main" id="{F84EA99F-5D99-C74F-8DAE-D59E921EA793}"/>
              </a:ext>
            </a:extLst>
          </p:cNvPr>
          <p:cNvPicPr>
            <a:picLocks noChangeAspect="1"/>
          </p:cNvPicPr>
          <p:nvPr/>
        </p:nvPicPr>
        <p:blipFill>
          <a:blip r:embed="rId3"/>
          <a:stretch>
            <a:fillRect/>
          </a:stretch>
        </p:blipFill>
        <p:spPr>
          <a:xfrm>
            <a:off x="-1" y="-95250"/>
            <a:ext cx="12517489" cy="7321550"/>
          </a:xfrm>
          <a:prstGeom prst="rect">
            <a:avLst/>
          </a:prstGeom>
        </p:spPr>
      </p:pic>
    </p:spTree>
    <p:extLst>
      <p:ext uri="{BB962C8B-B14F-4D97-AF65-F5344CB8AC3E}">
        <p14:creationId xmlns:p14="http://schemas.microsoft.com/office/powerpoint/2010/main" val="386766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1D7-07A2-3F43-ABF8-D93851345D68}"/>
              </a:ext>
            </a:extLst>
          </p:cNvPr>
          <p:cNvSpPr>
            <a:spLocks noGrp="1"/>
          </p:cNvSpPr>
          <p:nvPr>
            <p:ph type="title"/>
          </p:nvPr>
        </p:nvSpPr>
        <p:spPr>
          <a:xfrm>
            <a:off x="304799" y="268225"/>
            <a:ext cx="11389217" cy="6027740"/>
          </a:xfrm>
        </p:spPr>
        <p:txBody>
          <a:bodyPr/>
          <a:lstStyle/>
          <a:p>
            <a:r>
              <a:rPr lang="en-US" dirty="0">
                <a:solidFill>
                  <a:schemeClr val="bg1"/>
                </a:solidFill>
              </a:rPr>
              <a:t>CODE</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F1D9807A-999D-0147-AEB1-0D8E1FF0FE8D}"/>
              </a:ext>
            </a:extLst>
          </p:cNvPr>
          <p:cNvSpPr>
            <a:spLocks noGrp="1"/>
          </p:cNvSpPr>
          <p:nvPr>
            <p:ph type="sldNum" sz="quarter" idx="10"/>
          </p:nvPr>
        </p:nvSpPr>
        <p:spPr/>
        <p:txBody>
          <a:bodyPr/>
          <a:lstStyle/>
          <a:p>
            <a:fld id="{3FD999D4-B456-9943-89B7-30D56181CE18}" type="slidenum">
              <a:rPr lang="en-US" smtClean="0"/>
              <a:t>24</a:t>
            </a:fld>
            <a:endParaRPr lang="en-US"/>
          </a:p>
        </p:txBody>
      </p:sp>
      <p:pic>
        <p:nvPicPr>
          <p:cNvPr id="7" name="Picture 6">
            <a:extLst>
              <a:ext uri="{FF2B5EF4-FFF2-40B4-BE49-F238E27FC236}">
                <a16:creationId xmlns:a16="http://schemas.microsoft.com/office/drawing/2014/main" id="{7D1C8F39-BBA0-3249-B8BB-014F9415A770}"/>
              </a:ext>
            </a:extLst>
          </p:cNvPr>
          <p:cNvPicPr>
            <a:picLocks noChangeAspect="1"/>
          </p:cNvPicPr>
          <p:nvPr/>
        </p:nvPicPr>
        <p:blipFill>
          <a:blip r:embed="rId3"/>
          <a:stretch>
            <a:fillRect/>
          </a:stretch>
        </p:blipFill>
        <p:spPr>
          <a:xfrm>
            <a:off x="2349817" y="1028544"/>
            <a:ext cx="2467895" cy="2577579"/>
          </a:xfrm>
          <a:prstGeom prst="rect">
            <a:avLst/>
          </a:prstGeom>
        </p:spPr>
      </p:pic>
      <p:pic>
        <p:nvPicPr>
          <p:cNvPr id="6" name="Picture 5">
            <a:extLst>
              <a:ext uri="{FF2B5EF4-FFF2-40B4-BE49-F238E27FC236}">
                <a16:creationId xmlns:a16="http://schemas.microsoft.com/office/drawing/2014/main" id="{4C65A4B4-64E9-D84C-AA03-183A7305821E}"/>
              </a:ext>
            </a:extLst>
          </p:cNvPr>
          <p:cNvPicPr>
            <a:picLocks noChangeAspect="1"/>
          </p:cNvPicPr>
          <p:nvPr/>
        </p:nvPicPr>
        <p:blipFill>
          <a:blip r:embed="rId3"/>
          <a:stretch>
            <a:fillRect/>
          </a:stretch>
        </p:blipFill>
        <p:spPr>
          <a:xfrm>
            <a:off x="7086600" y="1943099"/>
            <a:ext cx="1104581" cy="1153673"/>
          </a:xfrm>
          <a:prstGeom prst="rect">
            <a:avLst/>
          </a:prstGeom>
        </p:spPr>
      </p:pic>
      <p:pic>
        <p:nvPicPr>
          <p:cNvPr id="8" name="Picture 7">
            <a:extLst>
              <a:ext uri="{FF2B5EF4-FFF2-40B4-BE49-F238E27FC236}">
                <a16:creationId xmlns:a16="http://schemas.microsoft.com/office/drawing/2014/main" id="{D2E851A3-A918-EF49-91F3-DEEA9B0058A3}"/>
              </a:ext>
            </a:extLst>
          </p:cNvPr>
          <p:cNvPicPr>
            <a:picLocks noChangeAspect="1"/>
          </p:cNvPicPr>
          <p:nvPr/>
        </p:nvPicPr>
        <p:blipFill>
          <a:blip r:embed="rId3"/>
          <a:stretch>
            <a:fillRect/>
          </a:stretch>
        </p:blipFill>
        <p:spPr>
          <a:xfrm>
            <a:off x="8191181" y="3096772"/>
            <a:ext cx="1104581" cy="1153673"/>
          </a:xfrm>
          <a:prstGeom prst="rect">
            <a:avLst/>
          </a:prstGeom>
        </p:spPr>
      </p:pic>
      <p:pic>
        <p:nvPicPr>
          <p:cNvPr id="9" name="Picture 8">
            <a:extLst>
              <a:ext uri="{FF2B5EF4-FFF2-40B4-BE49-F238E27FC236}">
                <a16:creationId xmlns:a16="http://schemas.microsoft.com/office/drawing/2014/main" id="{B05C2C0B-A5A5-DB49-86B4-B35E4CF0C224}"/>
              </a:ext>
            </a:extLst>
          </p:cNvPr>
          <p:cNvPicPr>
            <a:picLocks noChangeAspect="1"/>
          </p:cNvPicPr>
          <p:nvPr/>
        </p:nvPicPr>
        <p:blipFill>
          <a:blip r:embed="rId3"/>
          <a:stretch>
            <a:fillRect/>
          </a:stretch>
        </p:blipFill>
        <p:spPr>
          <a:xfrm>
            <a:off x="6248400" y="3184392"/>
            <a:ext cx="1104581" cy="1153673"/>
          </a:xfrm>
          <a:prstGeom prst="rect">
            <a:avLst/>
          </a:prstGeom>
        </p:spPr>
      </p:pic>
    </p:spTree>
    <p:extLst>
      <p:ext uri="{BB962C8B-B14F-4D97-AF65-F5344CB8AC3E}">
        <p14:creationId xmlns:p14="http://schemas.microsoft.com/office/powerpoint/2010/main" val="1379874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6740307"/>
          </a:xfrm>
          <a:prstGeom prst="rect">
            <a:avLst/>
          </a:prstGeom>
          <a:noFill/>
        </p:spPr>
        <p:txBody>
          <a:bodyPr wrap="square" rtlCol="0">
            <a:spAutoFit/>
          </a:bodyPr>
          <a:lstStyle/>
          <a:p>
            <a:r>
              <a:rPr lang="en-US" sz="1600" b="1" dirty="0">
                <a:solidFill>
                  <a:schemeClr val="bg1"/>
                </a:solidFill>
              </a:rPr>
              <a:t>Hyperledger Fabric Tutorials</a:t>
            </a:r>
            <a:br>
              <a:rPr lang="en-US" sz="1600" dirty="0">
                <a:solidFill>
                  <a:schemeClr val="bg1"/>
                </a:solidFill>
              </a:rPr>
            </a:br>
            <a:r>
              <a:rPr lang="en-US" sz="1600" dirty="0">
                <a:solidFill>
                  <a:schemeClr val="bg1"/>
                </a:solidFill>
              </a:rPr>
              <a:t>Private Data Tutorial Marble Data</a:t>
            </a:r>
            <a:br>
              <a:rPr lang="en-US" sz="1600" dirty="0">
                <a:solidFill>
                  <a:schemeClr val="bg1"/>
                </a:solidFill>
              </a:rPr>
            </a:br>
            <a:r>
              <a:rPr lang="en-US" sz="1600" dirty="0">
                <a:solidFill>
                  <a:schemeClr val="bg1"/>
                </a:solidFill>
                <a:hlinkClick r:id="rId2"/>
              </a:rPr>
              <a:t>https://hyperledger-fabric.readthedocs.io/en/release-1.4/private_data_tutorial.html</a:t>
            </a:r>
            <a:br>
              <a:rPr lang="en-US" sz="1600" dirty="0">
                <a:solidFill>
                  <a:schemeClr val="bg1"/>
                </a:solidFill>
              </a:rPr>
            </a:br>
            <a:br>
              <a:rPr lang="en-US" sz="1600" dirty="0">
                <a:solidFill>
                  <a:schemeClr val="bg1"/>
                </a:solidFill>
              </a:rPr>
            </a:br>
            <a:r>
              <a:rPr lang="en-US" sz="1600" b="1" dirty="0">
                <a:solidFill>
                  <a:schemeClr val="bg1"/>
                </a:solidFill>
              </a:rPr>
              <a:t>IBM Code Patterns  [ </a:t>
            </a:r>
            <a:r>
              <a:rPr lang="en-US" sz="1600" dirty="0">
                <a:solidFill>
                  <a:schemeClr val="bg1"/>
                </a:solidFill>
                <a:hlinkClick r:id="rId3"/>
              </a:rPr>
              <a:t>https://developer.ibm.com</a:t>
            </a:r>
            <a:r>
              <a:rPr lang="en-US" sz="1600" dirty="0">
                <a:solidFill>
                  <a:schemeClr val="bg1"/>
                </a:solidFill>
              </a:rPr>
              <a:t> ]</a:t>
            </a:r>
          </a:p>
          <a:p>
            <a:r>
              <a:rPr lang="en-US" sz="1600" dirty="0">
                <a:solidFill>
                  <a:schemeClr val="bg1"/>
                </a:solidFill>
              </a:rPr>
              <a:t>Build your first private blockchain network on </a:t>
            </a:r>
            <a:r>
              <a:rPr lang="en-US" sz="1600" dirty="0" err="1">
                <a:solidFill>
                  <a:schemeClr val="bg1"/>
                </a:solidFill>
              </a:rPr>
              <a:t>InterPlanetary</a:t>
            </a:r>
            <a:r>
              <a:rPr lang="en-US" sz="1600" dirty="0">
                <a:solidFill>
                  <a:schemeClr val="bg1"/>
                </a:solidFill>
              </a:rPr>
              <a:t> File System</a:t>
            </a:r>
          </a:p>
          <a:p>
            <a:r>
              <a:rPr lang="en-US" sz="1600" dirty="0">
                <a:solidFill>
                  <a:schemeClr val="bg1"/>
                </a:solidFill>
              </a:rPr>
              <a:t>Comprehensive storage solution addresses data loss, duplication, tampering problems, and more</a:t>
            </a:r>
          </a:p>
          <a:p>
            <a:r>
              <a:rPr lang="en-US" sz="1600" dirty="0">
                <a:solidFill>
                  <a:schemeClr val="bg1"/>
                </a:solidFill>
                <a:hlinkClick r:id="rId4"/>
              </a:rPr>
              <a:t>https://developer.ibm.com/patterns/build-first-private-blockchain-network-interplanetary-file-system/</a:t>
            </a:r>
            <a:endParaRPr lang="en-US" sz="1600" dirty="0">
              <a:solidFill>
                <a:schemeClr val="bg1"/>
              </a:solidFill>
            </a:endParaRPr>
          </a:p>
          <a:p>
            <a:endParaRPr lang="en-US" sz="1600" dirty="0">
              <a:solidFill>
                <a:schemeClr val="bg1"/>
              </a:solidFill>
            </a:endParaRPr>
          </a:p>
          <a:p>
            <a:r>
              <a:rPr lang="en-US" sz="1600" dirty="0">
                <a:solidFill>
                  <a:schemeClr val="bg1"/>
                </a:solidFill>
              </a:rPr>
              <a:t>Medical Data using IBM Cloud IBPv2</a:t>
            </a:r>
            <a:br>
              <a:rPr lang="en-US" sz="1600" dirty="0">
                <a:solidFill>
                  <a:schemeClr val="bg1"/>
                </a:solidFill>
              </a:rPr>
            </a:br>
            <a:r>
              <a:rPr lang="en-US" sz="1600" dirty="0">
                <a:solidFill>
                  <a:schemeClr val="bg1"/>
                </a:solidFill>
                <a:hlinkClick r:id="rId5"/>
              </a:rPr>
              <a:t>https://developer.ibm.com/patterns/storing-private-data-off-chain-using-blockchain-think-healthcare-use-case</a:t>
            </a:r>
            <a:endParaRPr lang="en-US" sz="1600" dirty="0">
              <a:solidFill>
                <a:schemeClr val="bg1"/>
              </a:solidFill>
            </a:endParaRPr>
          </a:p>
          <a:p>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bg1"/>
                </a:solidFill>
              </a:rPr>
              <a:t>IBM </a:t>
            </a:r>
            <a:r>
              <a:rPr lang="en-US" sz="1600" dirty="0" err="1">
                <a:solidFill>
                  <a:schemeClr val="bg1"/>
                </a:solidFill>
              </a:rPr>
              <a:t>LinuxONE</a:t>
            </a:r>
            <a:r>
              <a:rPr lang="en-US" sz="1600" dirty="0">
                <a:solidFill>
                  <a:schemeClr val="bg1"/>
                </a:solidFill>
              </a:rPr>
              <a:t> for dummies </a:t>
            </a:r>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accent2"/>
                </a:solidFill>
                <a:hlinkClick r:id="rId6">
                  <a:extLst>
                    <a:ext uri="{A12FA001-AC4F-418D-AE19-62706E023703}">
                      <ahyp:hlinkClr xmlns:ahyp="http://schemas.microsoft.com/office/drawing/2018/hyperlinkcolor" val="tx"/>
                    </a:ext>
                  </a:extLst>
                </a:hlinkClick>
              </a:rPr>
              <a:t>https://www.ibm.com/downloads/cas/LBOVYYJJ</a:t>
            </a:r>
          </a:p>
          <a:p>
            <a:endParaRPr lang="en-US" sz="1600" u="sng" dirty="0"/>
          </a:p>
          <a:p>
            <a:r>
              <a:rPr lang="en-US" sz="1600" dirty="0">
                <a:solidFill>
                  <a:schemeClr val="bg1"/>
                </a:solidFill>
              </a:rPr>
              <a:t>HLF security audit process</a:t>
            </a:r>
            <a:br>
              <a:rPr lang="en-US" sz="1600" u="sng" dirty="0"/>
            </a:br>
            <a:r>
              <a:rPr lang="en-US" sz="1600" dirty="0">
                <a:hlinkClick r:id="rId7"/>
              </a:rPr>
              <a:t>https://www.hyperledger.org/blog/2018/02/07/hyperledger-fabric-1-0-release-process</a:t>
            </a:r>
            <a:endParaRPr lang="en-US" sz="1600" dirty="0"/>
          </a:p>
          <a:p>
            <a:endParaRPr lang="en-US" sz="1600" dirty="0"/>
          </a:p>
          <a:p>
            <a:r>
              <a:rPr lang="en-US" sz="1600" dirty="0"/>
              <a:t>Blockchains and </a:t>
            </a:r>
            <a:r>
              <a:rPr lang="en-US" sz="1600" dirty="0" err="1"/>
              <a:t>SmartContract</a:t>
            </a:r>
            <a:r>
              <a:rPr lang="en-US" sz="1600" dirty="0"/>
              <a:t> security - </a:t>
            </a:r>
            <a:r>
              <a:rPr lang="en-US" sz="1600" i="1" dirty="0"/>
              <a:t>Chris </a:t>
            </a:r>
            <a:r>
              <a:rPr lang="en-US" sz="1600" i="1" dirty="0" err="1"/>
              <a:t>Wysopal</a:t>
            </a:r>
            <a:r>
              <a:rPr lang="en-US" sz="1600" i="1" dirty="0"/>
              <a:t>, CTO  Veracode</a:t>
            </a:r>
            <a:endParaRPr lang="en-US" sz="1600" dirty="0"/>
          </a:p>
          <a:p>
            <a:r>
              <a:rPr lang="en-US" sz="1600" dirty="0">
                <a:hlinkClick r:id="rId8"/>
              </a:rPr>
              <a:t>https://</a:t>
            </a:r>
            <a:r>
              <a:rPr lang="en-US" sz="1600" dirty="0" err="1">
                <a:hlinkClick r:id="rId8"/>
              </a:rPr>
              <a:t>searchsecurity.techtarget.com</a:t>
            </a:r>
            <a:r>
              <a:rPr lang="en-US" sz="1600" dirty="0">
                <a:hlinkClick r:id="rId8"/>
              </a:rPr>
              <a:t>/news/252460033/Chris-</a:t>
            </a:r>
            <a:r>
              <a:rPr lang="en-US" sz="1600" dirty="0" err="1">
                <a:hlinkClick r:id="rId8"/>
              </a:rPr>
              <a:t>Wysopal</a:t>
            </a:r>
            <a:r>
              <a:rPr lang="en-US" sz="1600" dirty="0">
                <a:hlinkClick r:id="rId8"/>
              </a:rPr>
              <a:t>-talks-blockchain-hype-and-realistic-uses</a:t>
            </a:r>
            <a:endParaRPr lang="en-US" sz="1600" dirty="0"/>
          </a:p>
          <a:p>
            <a:endParaRPr lang="en-US" sz="1600" dirty="0"/>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0" y="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162733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a:xfrm>
            <a:off x="7912099" y="3429000"/>
            <a:ext cx="4279901" cy="3429000"/>
          </a:xfrm>
        </p:spPr>
        <p:txBody>
          <a:bodyPr/>
          <a:lstStyle/>
          <a:p>
            <a:r>
              <a:rPr lang="en-US" sz="3600" b="1" dirty="0"/>
              <a:t>IBM Cloud</a:t>
            </a:r>
          </a:p>
          <a:p>
            <a:endParaRPr lang="en-US" dirty="0"/>
          </a:p>
          <a:p>
            <a:r>
              <a:rPr lang="en-US" dirty="0"/>
              <a:t>&lt;&gt;&lt;VCPI URL&gt;</a:t>
            </a:r>
          </a:p>
          <a:p>
            <a:r>
              <a:rPr lang="en-US" dirty="0"/>
              <a:t>OR</a:t>
            </a:r>
          </a:p>
          <a:p>
            <a:r>
              <a:rPr lang="en-US" dirty="0"/>
              <a:t>https://</a:t>
            </a:r>
            <a:r>
              <a:rPr lang="en-US" dirty="0" err="1"/>
              <a:t>cloud.ibm.com</a:t>
            </a:r>
            <a:endParaRPr lang="en-US" dirty="0"/>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a:xfrm>
            <a:off x="0" y="3429000"/>
            <a:ext cx="7912098" cy="3429000"/>
          </a:xfrm>
        </p:spPr>
        <p:txBody>
          <a:bodyPr/>
          <a:lstStyle/>
          <a:p>
            <a:r>
              <a:rPr lang="en-US" sz="3600" dirty="0"/>
              <a:t>Future events:</a:t>
            </a:r>
          </a:p>
          <a:p>
            <a:endParaRPr lang="en-US" dirty="0"/>
          </a:p>
          <a:p>
            <a:r>
              <a:rPr lang="en-US" b="1" dirty="0"/>
              <a:t>Master Reactive Systems on IBM Cloud using </a:t>
            </a:r>
            <a:r>
              <a:rPr lang="en-US" b="1" dirty="0" err="1"/>
              <a:t>Lagom</a:t>
            </a:r>
            <a:r>
              <a:rPr lang="en-US" b="1" dirty="0"/>
              <a:t> Microservices [Hands-on]</a:t>
            </a:r>
          </a:p>
          <a:p>
            <a:r>
              <a:rPr lang="en-US" dirty="0"/>
              <a:t>https://</a:t>
            </a:r>
            <a:r>
              <a:rPr lang="en-US" dirty="0" err="1"/>
              <a:t>www.meetup.com</a:t>
            </a:r>
            <a:r>
              <a:rPr lang="en-US" dirty="0"/>
              <a:t>/</a:t>
            </a:r>
            <a:r>
              <a:rPr lang="en-US" dirty="0" err="1"/>
              <a:t>ibmcodenyc</a:t>
            </a:r>
            <a:r>
              <a:rPr lang="en-US" dirty="0"/>
              <a:t>/events/262583689/</a:t>
            </a:r>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724B3271-E797-9945-BD50-B83CFD7FBEF0}"/>
              </a:ext>
            </a:extLst>
          </p:cNvPr>
          <p:cNvSpPr>
            <a:spLocks noGrp="1"/>
          </p:cNvSpPr>
          <p:nvPr>
            <p:ph sz="quarter" idx="15"/>
          </p:nvPr>
        </p:nvSpPr>
        <p:spPr>
          <a:xfrm>
            <a:off x="3938672" y="1"/>
            <a:ext cx="8390021" cy="1181100"/>
          </a:xfrm>
        </p:spPr>
        <p:txBody>
          <a:bodyPr/>
          <a:lstStyle/>
          <a:p>
            <a:r>
              <a:rPr lang="en-US" sz="2400" dirty="0"/>
              <a:t>Faces of IBM</a:t>
            </a:r>
          </a:p>
          <a:p>
            <a:r>
              <a:rPr lang="en-US" dirty="0"/>
              <a:t>https://w3.ibm.com/w3publisher/faces-of-</a:t>
            </a:r>
            <a:r>
              <a:rPr lang="en-US" dirty="0" err="1"/>
              <a:t>ibm</a:t>
            </a:r>
            <a:r>
              <a:rPr lang="en-US" dirty="0"/>
              <a:t>/faces-of-pride</a:t>
            </a:r>
          </a:p>
        </p:txBody>
      </p:sp>
      <p:sp>
        <p:nvSpPr>
          <p:cNvPr id="7" name="Content Placeholder 6">
            <a:extLst>
              <a:ext uri="{FF2B5EF4-FFF2-40B4-BE49-F238E27FC236}">
                <a16:creationId xmlns:a16="http://schemas.microsoft.com/office/drawing/2014/main" id="{3B4F8ABA-D3F0-F148-AC53-D2D1497F3091}"/>
              </a:ext>
            </a:extLst>
          </p:cNvPr>
          <p:cNvSpPr>
            <a:spLocks noGrp="1"/>
          </p:cNvSpPr>
          <p:nvPr>
            <p:ph sz="quarter" idx="16"/>
          </p:nvPr>
        </p:nvSpPr>
        <p:spPr>
          <a:xfrm>
            <a:off x="3938672" y="1181100"/>
            <a:ext cx="9029700" cy="2247900"/>
          </a:xfrm>
        </p:spPr>
        <p:txBody>
          <a:bodyPr/>
          <a:lstStyle/>
          <a:p>
            <a:r>
              <a:rPr lang="en-US" sz="2400" dirty="0"/>
              <a:t>Join Call  for Code</a:t>
            </a:r>
          </a:p>
          <a:p>
            <a:r>
              <a:rPr lang="en-US" dirty="0"/>
              <a:t>https://</a:t>
            </a:r>
            <a:r>
              <a:rPr lang="en-US" dirty="0" err="1"/>
              <a:t>callforcode.org</a:t>
            </a:r>
            <a:r>
              <a:rPr lang="en-US" dirty="0"/>
              <a:t>/</a:t>
            </a:r>
          </a:p>
        </p:txBody>
      </p:sp>
      <p:sp>
        <p:nvSpPr>
          <p:cNvPr id="8" name="Title 7">
            <a:extLst>
              <a:ext uri="{FF2B5EF4-FFF2-40B4-BE49-F238E27FC236}">
                <a16:creationId xmlns:a16="http://schemas.microsoft.com/office/drawing/2014/main" id="{E0629990-1F53-7049-B91E-44851B512663}"/>
              </a:ext>
            </a:extLst>
          </p:cNvPr>
          <p:cNvSpPr>
            <a:spLocks noGrp="1"/>
          </p:cNvSpPr>
          <p:nvPr>
            <p:ph type="title"/>
          </p:nvPr>
        </p:nvSpPr>
        <p:spPr>
          <a:xfrm>
            <a:off x="-2" y="-1"/>
            <a:ext cx="4724401" cy="3429001"/>
          </a:xfrm>
          <a:noFill/>
        </p:spPr>
        <p:txBody>
          <a:bodyPr/>
          <a:lstStyle/>
          <a:p>
            <a:br>
              <a:rPr lang="en-US" dirty="0">
                <a:solidFill>
                  <a:srgbClr val="C00000"/>
                </a:solidFill>
              </a:rPr>
            </a:br>
            <a:br>
              <a:rPr lang="en-US" dirty="0">
                <a:solidFill>
                  <a:srgbClr val="C00000"/>
                </a:solidFill>
              </a:rPr>
            </a:br>
            <a:br>
              <a:rPr lang="en-US" dirty="0">
                <a:solidFill>
                  <a:srgbClr val="C00000"/>
                </a:solidFill>
              </a:rPr>
            </a:br>
            <a:r>
              <a:rPr lang="en-US" dirty="0">
                <a:solidFill>
                  <a:srgbClr val="C00000"/>
                </a:solidFill>
              </a:rPr>
              <a:t>    </a:t>
            </a:r>
            <a:br>
              <a:rPr lang="en-US" dirty="0">
                <a:solidFill>
                  <a:srgbClr val="C00000"/>
                </a:solidFill>
              </a:rPr>
            </a:br>
            <a:r>
              <a:rPr lang="en-US" sz="4000" dirty="0">
                <a:solidFill>
                  <a:srgbClr val="C00000"/>
                </a:solidFill>
              </a:rPr>
              <a:t>    </a:t>
            </a:r>
            <a:r>
              <a:rPr lang="en-US" sz="4400" b="1" dirty="0">
                <a:solidFill>
                  <a:srgbClr val="C00000"/>
                </a:solidFill>
              </a:rPr>
              <a:t>Thank you!</a:t>
            </a:r>
          </a:p>
        </p:txBody>
      </p:sp>
      <p:pic>
        <p:nvPicPr>
          <p:cNvPr id="9" name="Picture 8">
            <a:extLst>
              <a:ext uri="{FF2B5EF4-FFF2-40B4-BE49-F238E27FC236}">
                <a16:creationId xmlns:a16="http://schemas.microsoft.com/office/drawing/2014/main" id="{4EEF7C5C-B522-CB4C-A1F2-CA3F28E6D9D2}"/>
              </a:ext>
            </a:extLst>
          </p:cNvPr>
          <p:cNvPicPr>
            <a:picLocks noChangeAspect="1"/>
          </p:cNvPicPr>
          <p:nvPr/>
        </p:nvPicPr>
        <p:blipFill>
          <a:blip r:embed="rId3"/>
          <a:stretch>
            <a:fillRect/>
          </a:stretch>
        </p:blipFill>
        <p:spPr>
          <a:xfrm>
            <a:off x="774700" y="292100"/>
            <a:ext cx="2639664" cy="1181100"/>
          </a:xfrm>
          <a:prstGeom prst="rect">
            <a:avLst/>
          </a:prstGeom>
        </p:spPr>
      </p:pic>
      <p:sp>
        <p:nvSpPr>
          <p:cNvPr id="10" name="Rectangle 9">
            <a:extLst>
              <a:ext uri="{FF2B5EF4-FFF2-40B4-BE49-F238E27FC236}">
                <a16:creationId xmlns:a16="http://schemas.microsoft.com/office/drawing/2014/main" id="{762E8027-9292-5247-A9BF-2EDB83AE31F9}"/>
              </a:ext>
            </a:extLst>
          </p:cNvPr>
          <p:cNvSpPr/>
          <p:nvPr/>
        </p:nvSpPr>
        <p:spPr>
          <a:xfrm>
            <a:off x="0" y="0"/>
            <a:ext cx="774700" cy="2921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5AA01033-342E-114A-81CF-23758EC83A16}"/>
              </a:ext>
            </a:extLst>
          </p:cNvPr>
          <p:cNvSpPr/>
          <p:nvPr/>
        </p:nvSpPr>
        <p:spPr>
          <a:xfrm>
            <a:off x="7000624" y="2341603"/>
            <a:ext cx="4286751" cy="369332"/>
          </a:xfrm>
          <a:prstGeom prst="rect">
            <a:avLst/>
          </a:prstGeom>
        </p:spPr>
        <p:txBody>
          <a:bodyPr wrap="none">
            <a:spAutoFit/>
          </a:bodyPr>
          <a:lstStyle/>
          <a:p>
            <a:r>
              <a:rPr lang="en-US" sz="1000" dirty="0"/>
              <a:t>		</a:t>
            </a:r>
            <a:r>
              <a:rPr lang="en-US" dirty="0">
                <a:solidFill>
                  <a:schemeClr val="accent3"/>
                </a:solidFill>
                <a:latin typeface="IBM Plex Sans" charset="0"/>
                <a:hlinkClick r:id="rId4"/>
              </a:rPr>
              <a:t>https://bit.ly/2xf0PvK</a:t>
            </a:r>
            <a:endParaRPr lang="en-US" dirty="0"/>
          </a:p>
        </p:txBody>
      </p:sp>
    </p:spTree>
    <p:extLst>
      <p:ext uri="{BB962C8B-B14F-4D97-AF65-F5344CB8AC3E}">
        <p14:creationId xmlns:p14="http://schemas.microsoft.com/office/powerpoint/2010/main" val="1422083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27</a:t>
            </a:fld>
            <a:endParaRPr lang="en-US"/>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3</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
        <p:nvSpPr>
          <p:cNvPr id="7" name="TextBox 6">
            <a:extLst>
              <a:ext uri="{FF2B5EF4-FFF2-40B4-BE49-F238E27FC236}">
                <a16:creationId xmlns:a16="http://schemas.microsoft.com/office/drawing/2014/main" id="{10AA9E42-8B84-D34B-8525-786875FF3B6C}"/>
              </a:ext>
            </a:extLst>
          </p:cNvPr>
          <p:cNvSpPr txBox="1"/>
          <p:nvPr/>
        </p:nvSpPr>
        <p:spPr>
          <a:xfrm>
            <a:off x="3196856" y="2105246"/>
            <a:ext cx="4189228" cy="523220"/>
          </a:xfrm>
          <a:prstGeom prst="rect">
            <a:avLst/>
          </a:prstGeom>
          <a:noFill/>
        </p:spPr>
        <p:txBody>
          <a:bodyPr wrap="square" rtlCol="0">
            <a:spAutoFit/>
          </a:bodyPr>
          <a:lstStyle/>
          <a:p>
            <a:r>
              <a:rPr lang="en-US" sz="2800" dirty="0">
                <a:solidFill>
                  <a:srgbClr val="C00000"/>
                </a:solidFill>
              </a:rPr>
              <a:t>51% attack?</a:t>
            </a:r>
          </a:p>
        </p:txBody>
      </p:sp>
    </p:spTree>
    <p:extLst>
      <p:ext uri="{BB962C8B-B14F-4D97-AF65-F5344CB8AC3E}">
        <p14:creationId xmlns:p14="http://schemas.microsoft.com/office/powerpoint/2010/main" val="289968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559B-42C0-584A-9B5D-872AD9B5AE89}"/>
              </a:ext>
            </a:extLst>
          </p:cNvPr>
          <p:cNvSpPr>
            <a:spLocks noGrp="1"/>
          </p:cNvSpPr>
          <p:nvPr>
            <p:ph type="title"/>
          </p:nvPr>
        </p:nvSpPr>
        <p:spPr>
          <a:xfrm>
            <a:off x="304800" y="268224"/>
            <a:ext cx="5486400" cy="1140968"/>
          </a:xfrm>
        </p:spPr>
        <p:txBody>
          <a:bodyPr/>
          <a:lstStyle/>
          <a:p>
            <a:r>
              <a:rPr lang="en-US" dirty="0"/>
              <a:t>THREAT  ? </a:t>
            </a:r>
            <a:r>
              <a:rPr lang="en-US" dirty="0">
                <a:sym typeface="Wingdings" pitchFamily="2" charset="2"/>
              </a:rPr>
              <a:t> </a:t>
            </a:r>
            <a:r>
              <a:rPr lang="en-US" dirty="0"/>
              <a:t>VECTORS</a:t>
            </a:r>
          </a:p>
        </p:txBody>
      </p:sp>
      <p:sp>
        <p:nvSpPr>
          <p:cNvPr id="3" name="Slide Number Placeholder 2">
            <a:extLst>
              <a:ext uri="{FF2B5EF4-FFF2-40B4-BE49-F238E27FC236}">
                <a16:creationId xmlns:a16="http://schemas.microsoft.com/office/drawing/2014/main" id="{0A4EAC28-59AE-2A46-BA24-1F4799CFF01B}"/>
              </a:ext>
            </a:extLst>
          </p:cNvPr>
          <p:cNvSpPr>
            <a:spLocks noGrp="1"/>
          </p:cNvSpPr>
          <p:nvPr>
            <p:ph type="sldNum" sz="quarter" idx="10"/>
          </p:nvPr>
        </p:nvSpPr>
        <p:spPr>
          <a:xfrm>
            <a:off x="8242300" y="5984385"/>
            <a:ext cx="2743200" cy="182880"/>
          </a:xfrm>
        </p:spPr>
        <p:txBody>
          <a:bodyPr/>
          <a:lstStyle/>
          <a:p>
            <a:fld id="{D0BE6F14-FF48-0F4F-A8AA-2E3F25371E4A}" type="slidenum">
              <a:rPr lang="en-US" smtClean="0"/>
              <a:pPr/>
              <a:t>4</a:t>
            </a:fld>
            <a:endParaRPr lang="en-US"/>
          </a:p>
        </p:txBody>
      </p:sp>
      <p:sp>
        <p:nvSpPr>
          <p:cNvPr id="4" name="Text Placeholder 3">
            <a:extLst>
              <a:ext uri="{FF2B5EF4-FFF2-40B4-BE49-F238E27FC236}">
                <a16:creationId xmlns:a16="http://schemas.microsoft.com/office/drawing/2014/main" id="{3FD3FDB5-49FB-A642-879B-665A3D1080AD}"/>
              </a:ext>
            </a:extLst>
          </p:cNvPr>
          <p:cNvSpPr>
            <a:spLocks noGrp="1"/>
          </p:cNvSpPr>
          <p:nvPr>
            <p:ph type="body" sz="quarter" idx="12"/>
          </p:nvPr>
        </p:nvSpPr>
        <p:spPr>
          <a:xfrm>
            <a:off x="1743627" y="3573871"/>
            <a:ext cx="1285185" cy="4779264"/>
          </a:xfrm>
        </p:spPr>
        <p:txBody>
          <a:bodyPr/>
          <a:lstStyle/>
          <a:p>
            <a:r>
              <a:rPr lang="en-US" dirty="0"/>
              <a:t>INTERNAL</a:t>
            </a:r>
          </a:p>
        </p:txBody>
      </p:sp>
      <p:sp>
        <p:nvSpPr>
          <p:cNvPr id="5" name="Text Placeholder 4">
            <a:extLst>
              <a:ext uri="{FF2B5EF4-FFF2-40B4-BE49-F238E27FC236}">
                <a16:creationId xmlns:a16="http://schemas.microsoft.com/office/drawing/2014/main" id="{ABCF8966-7744-4A47-8D75-F94F35356E35}"/>
              </a:ext>
            </a:extLst>
          </p:cNvPr>
          <p:cNvSpPr>
            <a:spLocks noGrp="1"/>
          </p:cNvSpPr>
          <p:nvPr>
            <p:ph type="body" sz="quarter" idx="13"/>
          </p:nvPr>
        </p:nvSpPr>
        <p:spPr>
          <a:xfrm>
            <a:off x="9613900" y="3164721"/>
            <a:ext cx="1396715" cy="376700"/>
          </a:xfrm>
        </p:spPr>
        <p:txBody>
          <a:bodyPr/>
          <a:lstStyle/>
          <a:p>
            <a:r>
              <a:rPr lang="en-US" dirty="0"/>
              <a:t>EXTERNAL</a:t>
            </a:r>
          </a:p>
        </p:txBody>
      </p:sp>
      <p:pic>
        <p:nvPicPr>
          <p:cNvPr id="7" name="Picture 6">
            <a:extLst>
              <a:ext uri="{FF2B5EF4-FFF2-40B4-BE49-F238E27FC236}">
                <a16:creationId xmlns:a16="http://schemas.microsoft.com/office/drawing/2014/main" id="{E799B74D-E40E-ED44-8929-4C45B3C9DF61}"/>
              </a:ext>
            </a:extLst>
          </p:cNvPr>
          <p:cNvPicPr>
            <a:picLocks noChangeAspect="1"/>
          </p:cNvPicPr>
          <p:nvPr/>
        </p:nvPicPr>
        <p:blipFill>
          <a:blip r:embed="rId3"/>
          <a:stretch>
            <a:fillRect/>
          </a:stretch>
        </p:blipFill>
        <p:spPr>
          <a:xfrm>
            <a:off x="9330476" y="3843228"/>
            <a:ext cx="1676697" cy="1651000"/>
          </a:xfrm>
          <a:prstGeom prst="rect">
            <a:avLst/>
          </a:prstGeom>
        </p:spPr>
      </p:pic>
      <p:pic>
        <p:nvPicPr>
          <p:cNvPr id="9" name="Picture 8">
            <a:extLst>
              <a:ext uri="{FF2B5EF4-FFF2-40B4-BE49-F238E27FC236}">
                <a16:creationId xmlns:a16="http://schemas.microsoft.com/office/drawing/2014/main" id="{0AF4D170-430A-2541-8FD5-8EF40A90CD01}"/>
              </a:ext>
            </a:extLst>
          </p:cNvPr>
          <p:cNvPicPr>
            <a:picLocks noChangeAspect="1"/>
          </p:cNvPicPr>
          <p:nvPr/>
        </p:nvPicPr>
        <p:blipFill>
          <a:blip r:embed="rId4"/>
          <a:stretch>
            <a:fillRect/>
          </a:stretch>
        </p:blipFill>
        <p:spPr>
          <a:xfrm>
            <a:off x="1503570" y="1627814"/>
            <a:ext cx="1765300" cy="1651000"/>
          </a:xfrm>
          <a:prstGeom prst="rect">
            <a:avLst/>
          </a:prstGeom>
        </p:spPr>
      </p:pic>
      <p:sp>
        <p:nvSpPr>
          <p:cNvPr id="8" name="Rounded Rectangle 7">
            <a:extLst>
              <a:ext uri="{FF2B5EF4-FFF2-40B4-BE49-F238E27FC236}">
                <a16:creationId xmlns:a16="http://schemas.microsoft.com/office/drawing/2014/main" id="{84B3495C-74CE-C843-93C2-774FDF2D071B}"/>
              </a:ext>
            </a:extLst>
          </p:cNvPr>
          <p:cNvSpPr/>
          <p:nvPr/>
        </p:nvSpPr>
        <p:spPr>
          <a:xfrm>
            <a:off x="3672842" y="2390793"/>
            <a:ext cx="5177608" cy="2542214"/>
          </a:xfrm>
          <a:prstGeom prst="roundRect">
            <a:avLst/>
          </a:prstGeom>
          <a:solidFill>
            <a:schemeClr val="accent1"/>
          </a:solidFill>
        </p:spPr>
        <p:txBody>
          <a:bodyPr wrap="square" lIns="0" tIns="0" rIns="0" bIns="0" rtlCol="0" anchor="ctr">
            <a:noAutofit/>
          </a:bodyPr>
          <a:lstStyle/>
          <a:p>
            <a:pPr algn="ctr"/>
            <a:r>
              <a:rPr lang="en-US" sz="2000" dirty="0"/>
              <a:t>Peer pull requests / Auditor Role</a:t>
            </a:r>
          </a:p>
          <a:p>
            <a:pPr algn="ctr"/>
            <a:endParaRPr lang="en-US" sz="2000" dirty="0"/>
          </a:p>
          <a:p>
            <a:pPr algn="ctr"/>
            <a:r>
              <a:rPr lang="en-US" sz="2000" dirty="0"/>
              <a:t>Continuous Integration – DevOps Infra</a:t>
            </a:r>
          </a:p>
          <a:p>
            <a:endParaRPr lang="en-US" sz="1200" b="1" dirty="0"/>
          </a:p>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95874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err="1"/>
              <a:t>SmartContract</a:t>
            </a:r>
            <a:r>
              <a:rPr lang="en-US" dirty="0"/>
              <a:t> - chain code</a:t>
            </a: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6699625" y="3736485"/>
            <a:ext cx="1676697" cy="1651000"/>
          </a:xfrm>
          <a:prstGeom prst="rect">
            <a:avLst/>
          </a:prstGeom>
        </p:spPr>
      </p:pic>
    </p:spTree>
    <p:extLst>
      <p:ext uri="{BB962C8B-B14F-4D97-AF65-F5344CB8AC3E}">
        <p14:creationId xmlns:p14="http://schemas.microsoft.com/office/powerpoint/2010/main" val="336845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6</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Cloud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831772" y="3289321"/>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8360229" y="3289321"/>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433406" cy="369332"/>
          </a:xfrm>
          <a:prstGeom prst="rect">
            <a:avLst/>
          </a:prstGeom>
          <a:noFill/>
        </p:spPr>
        <p:txBody>
          <a:bodyPr wrap="none" rtlCol="0">
            <a:spAutoFit/>
          </a:bodyPr>
          <a:lstStyle/>
          <a:p>
            <a:r>
              <a:rPr lang="en-US" dirty="0"/>
              <a:t>HARDWARE</a:t>
            </a:r>
          </a:p>
        </p:txBody>
      </p:sp>
      <p:sp>
        <p:nvSpPr>
          <p:cNvPr id="10" name="TextBox 9">
            <a:extLst>
              <a:ext uri="{FF2B5EF4-FFF2-40B4-BE49-F238E27FC236}">
                <a16:creationId xmlns:a16="http://schemas.microsoft.com/office/drawing/2014/main" id="{EA536D7A-9AE4-E74E-950A-712005795C70}"/>
              </a:ext>
            </a:extLst>
          </p:cNvPr>
          <p:cNvSpPr txBox="1"/>
          <p:nvPr/>
        </p:nvSpPr>
        <p:spPr>
          <a:xfrm>
            <a:off x="6988628" y="3274250"/>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7023465" y="4089736"/>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a:off x="927463" y="5143194"/>
            <a:ext cx="9679577" cy="868176"/>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Improvement</a:t>
            </a:r>
          </a:p>
        </p:txBody>
      </p:sp>
    </p:spTree>
    <p:extLst>
      <p:ext uri="{BB962C8B-B14F-4D97-AF65-F5344CB8AC3E}">
        <p14:creationId xmlns:p14="http://schemas.microsoft.com/office/powerpoint/2010/main" val="185921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11412280" cy="464442"/>
          </a:xfrm>
        </p:spPr>
        <p:txBody>
          <a:bodyPr/>
          <a:lstStyle/>
          <a:p>
            <a:r>
              <a:rPr lang="sv-SE" sz="2800" b="1" dirty="0" err="1">
                <a:solidFill>
                  <a:schemeClr val="tx2"/>
                </a:solidFill>
              </a:rPr>
              <a:t>Deploy</a:t>
            </a:r>
            <a:r>
              <a:rPr lang="sv-SE" sz="2800" b="1" dirty="0">
                <a:solidFill>
                  <a:schemeClr val="tx2"/>
                </a:solidFill>
              </a:rPr>
              <a:t> </a:t>
            </a:r>
            <a:r>
              <a:rPr lang="sv-SE" sz="2800" b="1" dirty="0" err="1">
                <a:solidFill>
                  <a:schemeClr val="tx2"/>
                </a:solidFill>
              </a:rPr>
              <a:t>Hyperledger</a:t>
            </a:r>
            <a:r>
              <a:rPr lang="sv-SE" sz="2800" b="1" dirty="0">
                <a:solidFill>
                  <a:schemeClr val="tx2"/>
                </a:solidFill>
              </a:rPr>
              <a:t> </a:t>
            </a:r>
            <a:r>
              <a:rPr lang="sv-SE" sz="2800" b="1" dirty="0" err="1">
                <a:solidFill>
                  <a:schemeClr val="tx2"/>
                </a:solidFill>
              </a:rPr>
              <a:t>Fabric</a:t>
            </a:r>
            <a:r>
              <a:rPr lang="sv-SE" sz="2800" b="1" dirty="0">
                <a:solidFill>
                  <a:schemeClr val="tx2"/>
                </a:solidFill>
              </a:rPr>
              <a:t>  </a:t>
            </a:r>
            <a:r>
              <a:rPr lang="sv-SE" sz="2800" b="1" dirty="0" err="1">
                <a:solidFill>
                  <a:schemeClr val="tx2"/>
                </a:solidFill>
              </a:rPr>
              <a:t>ot</a:t>
            </a:r>
            <a:r>
              <a:rPr lang="sv-SE" sz="2800" b="1" dirty="0">
                <a:solidFill>
                  <a:schemeClr val="tx2"/>
                </a:solidFill>
              </a:rPr>
              <a:t> IBM </a:t>
            </a:r>
            <a:r>
              <a:rPr lang="sv-SE" sz="2800" b="1" dirty="0" err="1">
                <a:solidFill>
                  <a:schemeClr val="tx2"/>
                </a:solidFill>
              </a:rPr>
              <a:t>Blockchain</a:t>
            </a:r>
            <a:r>
              <a:rPr lang="sv-SE" sz="2800" b="1" dirty="0">
                <a:solidFill>
                  <a:schemeClr val="tx2"/>
                </a:solidFill>
              </a:rPr>
              <a:t> – ANYWHERE!</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7</a:t>
            </a:fld>
            <a:endParaRPr lang="en-US"/>
          </a:p>
        </p:txBody>
      </p:sp>
      <p:pic>
        <p:nvPicPr>
          <p:cNvPr id="15" name="Picture 14">
            <a:extLst>
              <a:ext uri="{FF2B5EF4-FFF2-40B4-BE49-F238E27FC236}">
                <a16:creationId xmlns:a16="http://schemas.microsoft.com/office/drawing/2014/main" id="{A5C58831-4168-2644-B2CF-033E3E9570CF}"/>
              </a:ext>
            </a:extLst>
          </p:cNvPr>
          <p:cNvPicPr>
            <a:picLocks noChangeAspect="1"/>
          </p:cNvPicPr>
          <p:nvPr/>
        </p:nvPicPr>
        <p:blipFill>
          <a:blip r:embed="rId3"/>
          <a:stretch>
            <a:fillRect/>
          </a:stretch>
        </p:blipFill>
        <p:spPr>
          <a:xfrm>
            <a:off x="684534" y="1030038"/>
            <a:ext cx="10263964" cy="5107897"/>
          </a:xfrm>
          <a:prstGeom prst="rect">
            <a:avLst/>
          </a:prstGeom>
        </p:spPr>
      </p:pic>
    </p:spTree>
    <p:extLst>
      <p:ext uri="{BB962C8B-B14F-4D97-AF65-F5344CB8AC3E}">
        <p14:creationId xmlns:p14="http://schemas.microsoft.com/office/powerpoint/2010/main" val="58965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pPr marL="342900" indent="-342900">
              <a:buFont typeface="Arial" panose="020B0604020202020204" pitchFamily="34" charset="0"/>
              <a:buChar char="•"/>
            </a:pPr>
            <a:r>
              <a:rPr lang="en-US" dirty="0"/>
              <a:t>IBM Secure Containers</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br>
              <a:rPr lang="en-US" dirty="0"/>
            </a:br>
            <a:endParaRPr lang="en-US" dirty="0"/>
          </a:p>
          <a:p>
            <a:pPr marL="342900" indent="-342900">
              <a:buFont typeface="Arial" panose="020B0604020202020204" pitchFamily="34" charset="0"/>
              <a:buChar char="•"/>
            </a:pPr>
            <a:r>
              <a:rPr lang="en-US" dirty="0"/>
              <a:t>Dedicated I/O processors</a:t>
            </a:r>
          </a:p>
          <a:p>
            <a:pPr marL="342900" indent="-342900">
              <a:buFont typeface="Arial" panose="020B0604020202020204" pitchFamily="34" charset="0"/>
              <a:buChar char="•"/>
            </a:pPr>
            <a:r>
              <a:rPr lang="en-US" dirty="0"/>
              <a:t>Crypto processors built right into microprocessor cores</a:t>
            </a:r>
          </a:p>
          <a:p>
            <a:pPr marL="342900" indent="-342900">
              <a:buFont typeface="Arial" panose="020B0604020202020204" pitchFamily="34" charset="0"/>
              <a:buChar char="•"/>
            </a:pPr>
            <a:r>
              <a:rPr lang="en-US" dirty="0"/>
              <a:t>Additional dedicated crypto processors via add-on accelerators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encryption</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VM</a:t>
            </a:r>
          </a:p>
          <a:p>
            <a:r>
              <a:rPr lang="en-US" dirty="0"/>
              <a:t>Red Hat</a:t>
            </a:r>
          </a:p>
          <a:p>
            <a:r>
              <a:rPr lang="en-US" dirty="0" err="1"/>
              <a:t>SuSE</a:t>
            </a:r>
            <a:endParaRPr lang="en-US" dirty="0"/>
          </a:p>
        </p:txBody>
      </p:sp>
      <p:pic>
        <p:nvPicPr>
          <p:cNvPr id="9" name="Content Placeholder 9">
            <a:extLst>
              <a:ext uri="{FF2B5EF4-FFF2-40B4-BE49-F238E27FC236}">
                <a16:creationId xmlns:a16="http://schemas.microsoft.com/office/drawing/2014/main" id="{4B5F3DC0-D66E-ED4C-A36B-FE1CF9938620}"/>
              </a:ext>
            </a:extLst>
          </p:cNvPr>
          <p:cNvPicPr>
            <a:picLocks noChangeAspect="1"/>
          </p:cNvPicPr>
          <p:nvPr/>
        </p:nvPicPr>
        <p:blipFill>
          <a:blip r:embed="rId3"/>
          <a:stretch>
            <a:fillRect/>
          </a:stretch>
        </p:blipFill>
        <p:spPr>
          <a:xfrm>
            <a:off x="9448800" y="5638800"/>
            <a:ext cx="736600" cy="736600"/>
          </a:xfrm>
          <a:prstGeom prst="rect">
            <a:avLst/>
          </a:prstGeom>
          <a:solidFill>
            <a:schemeClr val="bg1"/>
          </a:solidFill>
        </p:spPr>
      </p:pic>
    </p:spTree>
    <p:extLst>
      <p:ext uri="{BB962C8B-B14F-4D97-AF65-F5344CB8AC3E}">
        <p14:creationId xmlns:p14="http://schemas.microsoft.com/office/powerpoint/2010/main" val="4283385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15265</TotalTime>
  <Words>1660</Words>
  <Application>Microsoft Macintosh PowerPoint</Application>
  <PresentationFormat>Widescreen</PresentationFormat>
  <Paragraphs>291</Paragraphs>
  <Slides>27</Slides>
  <Notes>24</Notes>
  <HiddenSlides>2</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27</vt:i4>
      </vt:variant>
    </vt:vector>
  </HeadingPairs>
  <TitlesOfParts>
    <vt:vector size="33" baseType="lpstr">
      <vt:lpstr>Arial</vt:lpstr>
      <vt:lpstr>Calibri</vt:lpstr>
      <vt:lpstr>IBM Plex Sans</vt:lpstr>
      <vt:lpstr>blk_background_2017</vt:lpstr>
      <vt:lpstr>1_blk_background_2017</vt:lpstr>
      <vt:lpstr>dk_blu_background_2017</vt:lpstr>
      <vt:lpstr>HYPERLEDGER FABRIC FOR THE ENTERPRISE  Privacy and Security Strategies </vt:lpstr>
      <vt:lpstr>Hyperledger Fabric    permissioned       private blockchains  Trust          Security and                   Privacy  </vt:lpstr>
      <vt:lpstr>Security</vt:lpstr>
      <vt:lpstr>THREAT  ?  VECTORS</vt:lpstr>
      <vt:lpstr>SmartContract - chain code</vt:lpstr>
      <vt:lpstr>Flexibility choices to run Hyperledger Fabric</vt:lpstr>
      <vt:lpstr>Deploy Hyperledger Fabric  ot IBM Blockchain – ANYWHERE!</vt:lpstr>
      <vt:lpstr>LinuxONE Security Enables Blockchain  </vt:lpstr>
      <vt:lpstr>PowerPoint Presentation</vt:lpstr>
      <vt:lpstr>PowerPoint Presentation</vt:lpstr>
      <vt:lpstr>PowerPoint Presentation</vt:lpstr>
      <vt:lpstr>Go language is ported and optimized  for LinuxONE to make these hardware solutions available for Hyperledger Fabric  </vt:lpstr>
      <vt:lpstr>Privacy </vt:lpstr>
      <vt:lpstr>Private Data Collections</vt:lpstr>
      <vt:lpstr>Private data – Marbles asset scenario </vt:lpstr>
      <vt:lpstr>Private data – Marbles asset scenario </vt:lpstr>
      <vt:lpstr>Private data: Marbles asset scenario </vt:lpstr>
      <vt:lpstr>3 steps </vt:lpstr>
      <vt:lpstr>Flow – Step 2a </vt:lpstr>
      <vt:lpstr>Flow 2b </vt:lpstr>
      <vt:lpstr>Private data – based of the infamous Marbles asset scenario </vt:lpstr>
      <vt:lpstr>Private data – based of the infamous Marbles asset scenario </vt:lpstr>
      <vt:lpstr>Private data – based of the infamous Marbles asset scenario </vt:lpstr>
      <vt:lpstr>CODE     </vt:lpstr>
      <vt:lpstr>PowerPoint Presentation</vt:lpstr>
      <vt:lpstr>            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149</cp:revision>
  <dcterms:created xsi:type="dcterms:W3CDTF">2018-02-27T17:50:26Z</dcterms:created>
  <dcterms:modified xsi:type="dcterms:W3CDTF">2019-06-26T15:47:14Z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